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0" autoAdjust="0"/>
    <p:restoredTop sz="94660"/>
  </p:normalViewPr>
  <p:slideViewPr>
    <p:cSldViewPr>
      <p:cViewPr varScale="1">
        <p:scale>
          <a:sx n="43" d="100"/>
          <a:sy n="43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95412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l" rtl="0">
              <a:spcBef>
                <a:spcPts val="0"/>
              </a:spcBef>
              <a:buClr>
                <a:srgbClr val="FFA711"/>
              </a:buClr>
              <a:buSzPct val="100000"/>
              <a:buFont typeface="Georgia"/>
              <a:buNone/>
              <a:defRPr sz="4800" b="1" i="0" u="none" strike="noStrike" cap="none" baseline="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910423"/>
            <a:ext cx="7772400" cy="11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203200" algn="l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4615343"/>
            <a:ext cx="9144000" cy="2197267"/>
            <a:chOff x="0" y="3690482"/>
            <a:chExt cx="9144000" cy="850171"/>
          </a:xfrm>
        </p:grpSpPr>
        <p:sp>
          <p:nvSpPr>
            <p:cNvPr id="12" name="Shape 12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buNone/>
              <a:defRPr>
                <a:solidFill>
                  <a:srgbClr val="FFA711"/>
                </a:solidFill>
              </a:defRPr>
            </a:lvl1pPr>
            <a:lvl2pPr rtl="0">
              <a:buNone/>
              <a:defRPr>
                <a:solidFill>
                  <a:srgbClr val="FFA711"/>
                </a:solidFill>
              </a:defRPr>
            </a:lvl2pPr>
            <a:lvl3pPr rtl="0">
              <a:buNone/>
              <a:defRPr>
                <a:solidFill>
                  <a:srgbClr val="FFA711"/>
                </a:solidFill>
              </a:defRPr>
            </a:lvl3pPr>
            <a:lvl4pPr rtl="0">
              <a:buNone/>
              <a:defRPr>
                <a:solidFill>
                  <a:srgbClr val="FFA711"/>
                </a:solidFill>
              </a:defRPr>
            </a:lvl4pPr>
            <a:lvl5pPr rtl="0">
              <a:buNone/>
              <a:defRPr>
                <a:solidFill>
                  <a:srgbClr val="FFA711"/>
                </a:solidFill>
              </a:defRPr>
            </a:lvl5pPr>
            <a:lvl6pPr rtl="0">
              <a:buNone/>
              <a:defRPr>
                <a:solidFill>
                  <a:srgbClr val="FFA711"/>
                </a:solidFill>
              </a:defRPr>
            </a:lvl6pPr>
            <a:lvl7pPr rtl="0">
              <a:buNone/>
              <a:defRPr>
                <a:solidFill>
                  <a:srgbClr val="FFA711"/>
                </a:solidFill>
              </a:defRPr>
            </a:lvl7pPr>
            <a:lvl8pPr rtl="0">
              <a:buNone/>
              <a:defRPr>
                <a:solidFill>
                  <a:srgbClr val="FFA711"/>
                </a:solidFill>
              </a:defRPr>
            </a:lvl8pPr>
            <a:lvl9pPr rtl="0">
              <a:buNone/>
              <a:defRPr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2"/>
              </a:buClr>
              <a:buSzPct val="166666"/>
              <a:buFont typeface="Arial"/>
              <a:buChar char="•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560"/>
              </a:spcBef>
              <a:buClr>
                <a:schemeClr val="lt2"/>
              </a:buClr>
              <a:buSzPct val="100000"/>
              <a:buFont typeface="Courier New"/>
              <a:buChar char="o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grpSp>
        <p:nvGrpSpPr>
          <p:cNvPr id="23" name="Shape 23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24" name="Shape 2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35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>
                <a:solidFill>
                  <a:schemeClr val="lt2"/>
                </a:solidFill>
              </a:defRPr>
            </a:lvl1pPr>
            <a:lvl2pPr rtl="0">
              <a:buNone/>
              <a:defRPr sz="2400">
                <a:solidFill>
                  <a:schemeClr val="lt2"/>
                </a:solidFill>
              </a:defRPr>
            </a:lvl2pPr>
            <a:lvl3pPr rtl="0">
              <a:buNone/>
              <a:defRPr sz="2000">
                <a:solidFill>
                  <a:schemeClr val="lt2"/>
                </a:solidFill>
              </a:defRPr>
            </a:lvl3pPr>
            <a:lvl4pPr rtl="0">
              <a:buNone/>
              <a:defRPr sz="1800">
                <a:solidFill>
                  <a:schemeClr val="lt2"/>
                </a:solidFill>
              </a:defRPr>
            </a:lvl4pPr>
            <a:lvl5pPr rtl="0">
              <a:buNone/>
              <a:defRPr sz="1800">
                <a:solidFill>
                  <a:schemeClr val="lt2"/>
                </a:solidFill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35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2800">
                <a:solidFill>
                  <a:schemeClr val="lt2"/>
                </a:solidFill>
              </a:defRPr>
            </a:lvl1pPr>
            <a:lvl2pPr rtl="0">
              <a:buNone/>
              <a:defRPr sz="2400">
                <a:solidFill>
                  <a:schemeClr val="lt2"/>
                </a:solidFill>
              </a:defRPr>
            </a:lvl2pPr>
            <a:lvl3pPr rtl="0">
              <a:buNone/>
              <a:defRPr sz="2000">
                <a:solidFill>
                  <a:schemeClr val="lt2"/>
                </a:solidFill>
              </a:defRPr>
            </a:lvl3pPr>
            <a:lvl4pPr rtl="0">
              <a:buNone/>
              <a:defRPr sz="1800">
                <a:solidFill>
                  <a:schemeClr val="lt2"/>
                </a:solidFill>
              </a:defRPr>
            </a:lvl4pPr>
            <a:lvl5pPr rtl="0">
              <a:buNone/>
              <a:defRPr sz="1800">
                <a:solidFill>
                  <a:schemeClr val="lt2"/>
                </a:solidFill>
              </a:defRPr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grpSp>
        <p:nvGrpSpPr>
          <p:cNvPr id="31" name="Shape 31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32" name="Shape 32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grpSp>
        <p:nvGrpSpPr>
          <p:cNvPr id="37" name="Shape 37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38" name="Shape 38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62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1pPr>
            <a:lvl2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2pPr>
            <a:lvl3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3pPr>
            <a:lvl4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4pPr>
            <a:lvl5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5pPr>
            <a:lvl6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6pPr>
            <a:lvl7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7pPr>
            <a:lvl8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8pPr>
            <a:lvl9pPr marL="0" indent="88900" algn="ctr" rtl="0">
              <a:buClr>
                <a:srgbClr val="FFA711"/>
              </a:buClr>
              <a:buSzPct val="100000"/>
              <a:buFont typeface="Georgia"/>
              <a:buNone/>
              <a:defRPr sz="1400"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grpSp>
        <p:nvGrpSpPr>
          <p:cNvPr id="43" name="Shape 43"/>
          <p:cNvGrpSpPr/>
          <p:nvPr/>
        </p:nvGrpSpPr>
        <p:grpSpPr>
          <a:xfrm>
            <a:off x="0" y="6078691"/>
            <a:ext cx="9144000" cy="779372"/>
            <a:chOff x="0" y="3690482"/>
            <a:chExt cx="9144000" cy="301556"/>
          </a:xfrm>
        </p:grpSpPr>
        <p:sp>
          <p:nvSpPr>
            <p:cNvPr id="44" name="Shape 4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Shape 48"/>
          <p:cNvGrpSpPr/>
          <p:nvPr/>
        </p:nvGrpSpPr>
        <p:grpSpPr>
          <a:xfrm>
            <a:off x="0" y="4615343"/>
            <a:ext cx="9144000" cy="2197267"/>
            <a:chOff x="0" y="3690482"/>
            <a:chExt cx="9144000" cy="850171"/>
          </a:xfrm>
        </p:grpSpPr>
        <p:sp>
          <p:nvSpPr>
            <p:cNvPr id="49" name="Shape 49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F23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279400" algn="l" rt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 b="0" i="0" u="none" strike="noStrike" cap="none" baseline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lt2"/>
              </a:buClr>
              <a:buSzPct val="166666"/>
              <a:buFont typeface="Arial"/>
              <a:buChar char="•"/>
              <a:defRPr sz="32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560"/>
              </a:spcBef>
              <a:buClr>
                <a:schemeClr val="lt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400"/>
              </a:spcBef>
              <a:buClr>
                <a:schemeClr val="lt2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400"/>
              </a:spcBef>
              <a:buClr>
                <a:schemeClr val="lt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1321"/>
            <a:ext cx="9144000" cy="118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-18608" y="152400"/>
            <a:ext cx="9180473" cy="440532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 rot="-1744289" flipH="1">
            <a:off x="409536" y="3213296"/>
            <a:ext cx="8801802" cy="1003299"/>
          </a:xfrm>
          <a:prstGeom prst="rect">
            <a:avLst/>
          </a:prstGeom>
          <a:solidFill>
            <a:srgbClr val="FFFF00"/>
          </a:solidFill>
          <a:ln w="9525" cap="flat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None/>
            </a:pPr>
            <a:r>
              <a:rPr lang="es" dirty="0">
                <a:solidFill>
                  <a:srgbClr val="3D3E45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pPr lvl="0" algn="ctr" rtl="0">
              <a:buNone/>
            </a:pPr>
            <a:r>
              <a:rPr lang="es" dirty="0">
                <a:solidFill>
                  <a:srgbClr val="3D3E45"/>
                </a:solidFill>
                <a:latin typeface="Arial"/>
                <a:ea typeface="Arial"/>
                <a:cs typeface="Arial"/>
                <a:sym typeface="Arial"/>
              </a:rPr>
              <a:t>MIS RESPONSABILIDADES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ctrTitle" idx="2"/>
          </p:nvPr>
        </p:nvSpPr>
        <p:spPr>
          <a:xfrm rot="471358" flipH="1">
            <a:off x="182639" y="1410160"/>
            <a:ext cx="5967809" cy="985746"/>
          </a:xfrm>
          <a:prstGeom prst="rect">
            <a:avLst/>
          </a:prstGeom>
          <a:solidFill>
            <a:srgbClr val="FFFF00"/>
          </a:solidFill>
          <a:ln w="9525" cap="flat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None/>
            </a:pPr>
            <a:r>
              <a:rPr lang="es" dirty="0">
                <a:solidFill>
                  <a:srgbClr val="3D3E45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endParaRPr dirty="0"/>
          </a:p>
          <a:p>
            <a:endParaRPr dirty="0"/>
          </a:p>
          <a:p>
            <a:endParaRPr dirty="0"/>
          </a:p>
          <a:p>
            <a:endParaRPr sz="4800" dirty="0"/>
          </a:p>
          <a:p>
            <a:pPr lvl="0" algn="ctr" rtl="0">
              <a:buNone/>
            </a:pPr>
            <a:r>
              <a:rPr lang="es" sz="4800" dirty="0">
                <a:solidFill>
                  <a:srgbClr val="3D3E45"/>
                </a:solidFill>
                <a:latin typeface="Arial"/>
                <a:ea typeface="Arial"/>
                <a:cs typeface="Arial"/>
                <a:sym typeface="Arial"/>
              </a:rPr>
              <a:t>MIS DERECHOS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7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-22225" y="-69088"/>
            <a:ext cx="9216724" cy="693026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6" name="Shape 66"/>
          <p:cNvSpPr/>
          <p:nvPr/>
        </p:nvSpPr>
        <p:spPr>
          <a:xfrm>
            <a:off x="3111500" y="4016375"/>
            <a:ext cx="5889599" cy="2651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s" sz="2400" b="1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 la responsabilidad</a:t>
            </a:r>
            <a:r>
              <a:rPr lang="es" sz="2400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s" sz="24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de tratar a los demás con bondad</a:t>
            </a:r>
            <a:r>
              <a:rPr lang="es" sz="24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lang="es" sz="24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esto significa que no me burlaré ni intentaré herir sus sentimientos. </a:t>
            </a:r>
          </a:p>
        </p:txBody>
      </p:sp>
      <p:sp>
        <p:nvSpPr>
          <p:cNvPr id="67" name="Shape 67"/>
          <p:cNvSpPr/>
          <p:nvPr/>
        </p:nvSpPr>
        <p:spPr>
          <a:xfrm>
            <a:off x="73025" y="206375"/>
            <a:ext cx="5889599" cy="2651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rnd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s" sz="2400" b="1">
                <a:solidFill>
                  <a:srgbClr val="3C78D8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 el derecho</a:t>
            </a:r>
            <a:r>
              <a:rPr lang="es" sz="2400" b="1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ser feliz y  de ser tratado con bondad en este centro educativo: esto significa que nadie se burlará de mi o herirá mis sentimientos.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1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1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-40653" y="-53975"/>
            <a:ext cx="9203704" cy="69469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73" name="Shape 73"/>
          <p:cNvSpPr/>
          <p:nvPr/>
        </p:nvSpPr>
        <p:spPr>
          <a:xfrm>
            <a:off x="2889250" y="3651250"/>
            <a:ext cx="6111900" cy="30161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s" sz="1800" b="1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 la responsabilidad 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de respetar a todas las personas y no tratarlas injustamente si son </a:t>
            </a: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r>
              <a:rPr lang="es" sz="1800">
                <a:solidFill>
                  <a:srgbClr val="777982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marL="215900" marR="673100" lvl="0" indent="0" rtl="0">
              <a:lnSpc>
                <a:spcPct val="115000"/>
              </a:lnSpc>
              <a:buNone/>
            </a:pP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blancas o negras</a:t>
            </a:r>
          </a:p>
          <a:p>
            <a:pPr marL="215900" marR="673100" lvl="0" indent="0" rtl="0">
              <a:lnSpc>
                <a:spcPct val="115000"/>
              </a:lnSpc>
              <a:buNone/>
            </a:pPr>
            <a:r>
              <a:rPr lang="es" sz="1800">
                <a:solidFill>
                  <a:srgbClr val="777982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gruesas o flacas</a:t>
            </a: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marL="215900" marR="673100" lvl="0" indent="0" rtl="0">
              <a:lnSpc>
                <a:spcPct val="115000"/>
              </a:lnSpc>
              <a:buNone/>
            </a:pPr>
            <a:r>
              <a:rPr lang="es" sz="1800">
                <a:solidFill>
                  <a:srgbClr val="777982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altas o bajas</a:t>
            </a: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marL="215900" marR="673100" lvl="0" indent="0" rtl="0">
              <a:lnSpc>
                <a:spcPct val="115000"/>
              </a:lnSpc>
              <a:buNone/>
            </a:pP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Chicos o chicas</a:t>
            </a:r>
            <a:r>
              <a:rPr lang="es" sz="1800">
                <a:solidFill>
                  <a:srgbClr val="777982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lvl="0" rtl="0">
              <a:buNone/>
            </a:pP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- 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Adultos/as o niños/as</a:t>
            </a:r>
            <a:r>
              <a:rPr lang="es" sz="1800">
                <a:solidFill>
                  <a:srgbClr val="777982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</a:p>
        </p:txBody>
      </p:sp>
      <p:sp>
        <p:nvSpPr>
          <p:cNvPr id="74" name="Shape 74"/>
          <p:cNvSpPr/>
          <p:nvPr/>
        </p:nvSpPr>
        <p:spPr>
          <a:xfrm>
            <a:off x="247650" y="95250"/>
            <a:ext cx="6524399" cy="3174600"/>
          </a:xfrm>
          <a:prstGeom prst="round2DiagRect">
            <a:avLst>
              <a:gd name="adj1" fmla="val 18702"/>
              <a:gd name="adj2" fmla="val 15016"/>
            </a:avLst>
          </a:prstGeom>
          <a:solidFill>
            <a:srgbClr val="FFFFFF"/>
          </a:solidFill>
          <a:ln w="381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es" sz="1800" b="1">
                <a:solidFill>
                  <a:srgbClr val="3C78D8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 el derecho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ser yo m</a:t>
            </a: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i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smo/a en este centro educativo</a:t>
            </a: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esto significa que nadie me tratará de manera injusta por ser ..</a:t>
            </a: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marL="215900" marR="889000" lvl="0" indent="0" rtl="0">
              <a:lnSpc>
                <a:spcPct val="115000"/>
              </a:lnSpc>
              <a:buNone/>
            </a:pP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blanco/a o negro/a</a:t>
            </a:r>
          </a:p>
          <a:p>
            <a:pPr marL="215900" marR="889000" lvl="0" indent="0" rtl="0">
              <a:lnSpc>
                <a:spcPct val="115000"/>
              </a:lnSpc>
              <a:buNone/>
            </a:pP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grueso</a:t>
            </a: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/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a o flaco/a</a:t>
            </a:r>
          </a:p>
          <a:p>
            <a:pPr marL="215900" marR="889000" lvl="0" indent="0" rtl="0">
              <a:lnSpc>
                <a:spcPct val="115000"/>
              </a:lnSpc>
              <a:buNone/>
            </a:pP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- alto/a o bajo/a</a:t>
            </a:r>
          </a:p>
          <a:p>
            <a:pPr marL="215900" marR="889000" lvl="0" indent="0" rtl="0">
              <a:lnSpc>
                <a:spcPct val="115000"/>
              </a:lnSpc>
              <a:buNone/>
            </a:pP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chico o chica</a:t>
            </a: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lvl="0" rtl="0">
              <a:buNone/>
            </a:pP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- 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Adulto/a o niño/a 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4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3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3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-6350" y="0"/>
            <a:ext cx="9264650" cy="68770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0" name="Shape 80"/>
          <p:cNvSpPr/>
          <p:nvPr/>
        </p:nvSpPr>
        <p:spPr>
          <a:xfrm>
            <a:off x="4968875" y="3048000"/>
            <a:ext cx="4064099" cy="3476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ap="flat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es" sz="1800" b="1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 la responsabilidad </a:t>
            </a:r>
            <a:r>
              <a:rPr lang="es" sz="16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de hacer del centro educativo un lugar seguro: esto significa que no ..</a:t>
            </a:r>
            <a:r>
              <a:rPr lang="es" sz="1600">
                <a:solidFill>
                  <a:srgbClr val="777982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lvl="0" rtl="0">
              <a:lnSpc>
                <a:spcPct val="115000"/>
              </a:lnSpc>
              <a:buNone/>
            </a:pPr>
            <a:r>
              <a:rPr lang="es" sz="1600">
                <a:solidFill>
                  <a:srgbClr val="777982"/>
                </a:solidFill>
                <a:latin typeface="Comic Sans MS"/>
                <a:ea typeface="Comic Sans MS"/>
                <a:cs typeface="Comic Sans MS"/>
                <a:sym typeface="Comic Sans MS"/>
              </a:rPr>
              <a:t>-</a:t>
            </a:r>
            <a:r>
              <a:rPr lang="es" sz="16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golpearé</a:t>
            </a:r>
          </a:p>
          <a:p>
            <a:pPr lvl="0" rtl="0">
              <a:lnSpc>
                <a:spcPct val="115000"/>
              </a:lnSpc>
              <a:buNone/>
            </a:pPr>
            <a:r>
              <a:rPr lang="es" sz="1600">
                <a:solidFill>
                  <a:srgbClr val="777982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6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i</a:t>
            </a:r>
            <a:r>
              <a:rPr lang="es" sz="1600">
                <a:solidFill>
                  <a:srgbClr val="777982"/>
                </a:solidFill>
                <a:latin typeface="Comic Sans MS"/>
                <a:ea typeface="Comic Sans MS"/>
                <a:cs typeface="Comic Sans MS"/>
                <a:sym typeface="Comic Sans MS"/>
              </a:rPr>
              <a:t>nsultaré </a:t>
            </a:r>
          </a:p>
          <a:p>
            <a:pPr lvl="0" rtl="0">
              <a:lnSpc>
                <a:spcPct val="115000"/>
              </a:lnSpc>
              <a:buNone/>
            </a:pPr>
            <a:r>
              <a:rPr lang="es" sz="1600">
                <a:solidFill>
                  <a:srgbClr val="777982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6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empujaré</a:t>
            </a:r>
          </a:p>
          <a:p>
            <a:pPr lvl="0" rtl="0">
              <a:lnSpc>
                <a:spcPct val="115000"/>
              </a:lnSpc>
              <a:buNone/>
            </a:pPr>
            <a:r>
              <a:rPr lang="es" sz="16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6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pellizcaré</a:t>
            </a:r>
          </a:p>
          <a:p>
            <a:pPr lvl="0" rtl="0">
              <a:buNone/>
            </a:pPr>
            <a:r>
              <a:rPr lang="es" sz="1600">
                <a:solidFill>
                  <a:srgbClr val="777982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6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haré daño</a:t>
            </a:r>
          </a:p>
        </p:txBody>
      </p:sp>
      <p:sp>
        <p:nvSpPr>
          <p:cNvPr id="81" name="Shape 81"/>
          <p:cNvSpPr/>
          <p:nvPr/>
        </p:nvSpPr>
        <p:spPr>
          <a:xfrm>
            <a:off x="247650" y="95250"/>
            <a:ext cx="3651000" cy="4412700"/>
          </a:xfrm>
          <a:prstGeom prst="round2DiagRect">
            <a:avLst>
              <a:gd name="adj1" fmla="val 18702"/>
              <a:gd name="adj2" fmla="val 15016"/>
            </a:avLst>
          </a:prstGeom>
          <a:solidFill>
            <a:srgbClr val="FFFFFF"/>
          </a:solidFill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es" sz="1800" b="1">
                <a:solidFill>
                  <a:srgbClr val="3C78D8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 el derecho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s" sz="16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a estar seguro/a en este centro educat</a:t>
            </a:r>
            <a:r>
              <a:rPr lang="es" sz="16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i</a:t>
            </a:r>
            <a:r>
              <a:rPr lang="es" sz="16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vo</a:t>
            </a:r>
            <a:r>
              <a:rPr lang="es" sz="16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lang="es" sz="16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esto significa que nad</a:t>
            </a:r>
            <a:r>
              <a:rPr lang="es" sz="16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i</a:t>
            </a:r>
            <a:r>
              <a:rPr lang="es" sz="16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e.</a:t>
            </a:r>
            <a:r>
              <a:rPr lang="es" sz="16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r>
              <a:rPr lang="es" sz="16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marL="215900" lvl="0" indent="0" rtl="0">
              <a:lnSpc>
                <a:spcPct val="115000"/>
              </a:lnSpc>
              <a:buNone/>
            </a:pPr>
            <a:r>
              <a:rPr lang="es" sz="16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6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me golpeará.</a:t>
            </a:r>
          </a:p>
          <a:p>
            <a:pPr marL="215900" lvl="0" indent="0" rtl="0">
              <a:lnSpc>
                <a:spcPct val="115000"/>
              </a:lnSpc>
              <a:buNone/>
            </a:pPr>
            <a:r>
              <a:rPr lang="es" sz="1600">
                <a:solidFill>
                  <a:srgbClr val="777982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6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me insultará</a:t>
            </a:r>
          </a:p>
          <a:p>
            <a:pPr marL="215900" lvl="0" indent="0" rtl="0">
              <a:lnSpc>
                <a:spcPct val="115000"/>
              </a:lnSpc>
              <a:buNone/>
            </a:pPr>
            <a:r>
              <a:rPr lang="es" sz="16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6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me empujará</a:t>
            </a:r>
          </a:p>
          <a:p>
            <a:pPr marL="215900" lvl="0" indent="0" rtl="0">
              <a:lnSpc>
                <a:spcPct val="115000"/>
              </a:lnSpc>
              <a:buNone/>
            </a:pPr>
            <a:r>
              <a:rPr lang="es" sz="16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6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me pellizcará</a:t>
            </a:r>
            <a:r>
              <a:rPr lang="es" sz="1600"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marL="215900" lvl="0" indent="0" rtl="0">
              <a:lnSpc>
                <a:spcPct val="115000"/>
              </a:lnSpc>
              <a:buNone/>
            </a:pPr>
            <a:r>
              <a:rPr lang="es" sz="16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6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me amenazará.</a:t>
            </a:r>
          </a:p>
          <a:p>
            <a:pPr lvl="0" rtl="0">
              <a:lnSpc>
                <a:spcPct val="115000"/>
              </a:lnSpc>
              <a:buNone/>
            </a:pPr>
            <a:r>
              <a:rPr lang="es" sz="1600">
                <a:solidFill>
                  <a:srgbClr val="777982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- </a:t>
            </a:r>
            <a:r>
              <a:rPr lang="es" sz="16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me hará daño. 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3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3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-6350" y="-63500"/>
            <a:ext cx="9185275" cy="7010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7" name="Shape 87"/>
          <p:cNvSpPr/>
          <p:nvPr/>
        </p:nvSpPr>
        <p:spPr>
          <a:xfrm>
            <a:off x="2333625" y="3968750"/>
            <a:ext cx="6461400" cy="1095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52400" cap="flat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es" sz="1800" b="1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 la responsabilidad 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de no tomar o estropear las propiedades de los demás.</a:t>
            </a:r>
          </a:p>
        </p:txBody>
      </p:sp>
      <p:sp>
        <p:nvSpPr>
          <p:cNvPr id="88" name="Shape 88"/>
          <p:cNvSpPr/>
          <p:nvPr/>
        </p:nvSpPr>
        <p:spPr>
          <a:xfrm>
            <a:off x="438150" y="539750"/>
            <a:ext cx="6302099" cy="1333200"/>
          </a:xfrm>
          <a:prstGeom prst="round2DiagRect">
            <a:avLst>
              <a:gd name="adj1" fmla="val 18702"/>
              <a:gd name="adj2" fmla="val 15016"/>
            </a:avLst>
          </a:prstGeom>
          <a:solidFill>
            <a:srgbClr val="FFFFFF"/>
          </a:solidFill>
          <a:ln w="1524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es" sz="1800" b="1">
                <a:solidFill>
                  <a:srgbClr val="3C78D8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 el derecho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esperar que mis propiedades sean respetadas en este centro.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6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6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3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3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/>
        </p:nvSpPr>
        <p:spPr>
          <a:xfrm>
            <a:off x="-41518" y="-23893"/>
            <a:ext cx="9224145" cy="691190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4" name="Shape 94"/>
          <p:cNvSpPr/>
          <p:nvPr/>
        </p:nvSpPr>
        <p:spPr>
          <a:xfrm>
            <a:off x="5189653" y="160706"/>
            <a:ext cx="3252900" cy="6365999"/>
          </a:xfrm>
          <a:prstGeom prst="roundRect">
            <a:avLst>
              <a:gd name="adj" fmla="val 43436"/>
            </a:avLst>
          </a:prstGeom>
          <a:solidFill>
            <a:srgbClr val="FFFFFF"/>
          </a:solidFill>
          <a:ln w="228600" cap="flat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es" sz="1800" b="1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 la responsabilidad 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de contribuir a mantener un clima de calma y tranquilidad en la escuela: esto significa que no ..</a:t>
            </a: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..</a:t>
            </a:r>
          </a:p>
          <a:p>
            <a:pPr marL="215900" lvl="0" indent="0" rtl="0">
              <a:lnSpc>
                <a:spcPct val="115000"/>
              </a:lnSpc>
              <a:buNone/>
            </a:pP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levantaré la voz</a:t>
            </a:r>
          </a:p>
          <a:p>
            <a:pPr marL="215900" lvl="0" indent="0" rtl="0">
              <a:lnSpc>
                <a:spcPct val="115000"/>
              </a:lnSpc>
              <a:buNone/>
            </a:pPr>
            <a:r>
              <a:rPr lang="es" sz="1800">
                <a:solidFill>
                  <a:srgbClr val="777982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gritaré</a:t>
            </a:r>
          </a:p>
          <a:p>
            <a:pPr marL="215900" lvl="0" indent="0" rtl="0">
              <a:lnSpc>
                <a:spcPct val="115000"/>
              </a:lnSpc>
              <a:buNone/>
            </a:pP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chillaré</a:t>
            </a:r>
          </a:p>
          <a:p>
            <a:pPr marL="215900" lvl="0" indent="0" rtl="0">
              <a:lnSpc>
                <a:spcPct val="115000"/>
              </a:lnSpc>
              <a:buNone/>
            </a:pP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haré ruidos </a:t>
            </a:r>
          </a:p>
          <a:p>
            <a:pPr marL="215900" lvl="0" indent="0" rtl="0">
              <a:lnSpc>
                <a:spcPct val="115000"/>
              </a:lnSpc>
              <a:buNone/>
            </a:pP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  fuertes</a:t>
            </a:r>
          </a:p>
          <a:p>
            <a:pPr lvl="0" rtl="0">
              <a:lnSpc>
                <a:spcPct val="115000"/>
              </a:lnSpc>
              <a:buNone/>
            </a:pPr>
            <a:r>
              <a:rPr lang="es" sz="1800">
                <a:solidFill>
                  <a:srgbClr val="777982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- 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o molestaré de   </a:t>
            </a:r>
          </a:p>
          <a:p>
            <a:pPr lvl="0" rtl="0">
              <a:lnSpc>
                <a:spcPct val="115000"/>
              </a:lnSpc>
              <a:buNone/>
            </a:pP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alguna otra   </a:t>
            </a:r>
          </a:p>
          <a:p>
            <a:pPr lvl="0" rtl="0">
              <a:lnSpc>
                <a:spcPct val="115000"/>
              </a:lnSpc>
              <a:buNone/>
            </a:pP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manera</a:t>
            </a:r>
          </a:p>
        </p:txBody>
      </p:sp>
      <p:sp>
        <p:nvSpPr>
          <p:cNvPr id="95" name="Shape 95"/>
          <p:cNvSpPr/>
          <p:nvPr/>
        </p:nvSpPr>
        <p:spPr>
          <a:xfrm>
            <a:off x="297096" y="261782"/>
            <a:ext cx="3199200" cy="6234899"/>
          </a:xfrm>
          <a:prstGeom prst="round2DiagRect">
            <a:avLst>
              <a:gd name="adj1" fmla="val 43072"/>
              <a:gd name="adj2" fmla="val 40880"/>
            </a:avLst>
          </a:prstGeom>
          <a:solidFill>
            <a:srgbClr val="FFFFFF"/>
          </a:solidFill>
          <a:ln w="2286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es" sz="1800" b="1">
                <a:solidFill>
                  <a:srgbClr val="3C78D8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 el derecho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escuchar y ser</a:t>
            </a:r>
          </a:p>
          <a:p>
            <a:pPr lvl="0" rtl="0">
              <a:lnSpc>
                <a:spcPct val="115000"/>
              </a:lnSpc>
              <a:buNone/>
            </a:pP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escuchado en esta escuela</a:t>
            </a: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esto significa que nadie </a:t>
            </a: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..,</a:t>
            </a:r>
          </a:p>
          <a:p>
            <a:endParaRPr/>
          </a:p>
          <a:p>
            <a:pPr marL="0" lvl="0" indent="0" rtl="0">
              <a:lnSpc>
                <a:spcPct val="115000"/>
              </a:lnSpc>
              <a:buNone/>
            </a:pP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levantará la voz.</a:t>
            </a:r>
          </a:p>
          <a:p>
            <a:pPr marL="0" lvl="0" indent="0" rtl="0">
              <a:lnSpc>
                <a:spcPct val="115000"/>
              </a:lnSpc>
              <a:buNone/>
            </a:pP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gritará.</a:t>
            </a:r>
          </a:p>
          <a:p>
            <a:pPr marL="0" lvl="0" indent="0" rtl="0">
              <a:lnSpc>
                <a:spcPct val="115000"/>
              </a:lnSpc>
              <a:buNone/>
            </a:pP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chillará</a:t>
            </a: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marL="0" lvl="0" indent="0" rtl="0">
              <a:lnSpc>
                <a:spcPct val="115000"/>
              </a:lnSpc>
              <a:buNone/>
            </a:pP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hará ruidos  </a:t>
            </a:r>
          </a:p>
          <a:p>
            <a:pPr marL="0" lvl="0" indent="0" rtl="0">
              <a:lnSpc>
                <a:spcPct val="115000"/>
              </a:lnSpc>
              <a:buNone/>
            </a:pP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  fuertes.</a:t>
            </a:r>
          </a:p>
          <a:p>
            <a:pPr marL="0" lvl="0" indent="0" rtl="0">
              <a:lnSpc>
                <a:spcPct val="115000"/>
              </a:lnSpc>
              <a:buNone/>
            </a:pP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- </a:t>
            </a: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o me molestará de     </a:t>
            </a:r>
          </a:p>
          <a:p>
            <a:pPr marL="0" lvl="0" indent="0" rtl="0">
              <a:lnSpc>
                <a:spcPct val="115000"/>
              </a:lnSpc>
              <a:buNone/>
            </a:pP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  alguna otra  </a:t>
            </a:r>
          </a:p>
          <a:p>
            <a:pPr marL="0" lvl="0" indent="0" rtl="0">
              <a:lnSpc>
                <a:spcPct val="115000"/>
              </a:lnSpc>
              <a:buNone/>
            </a:pPr>
            <a:r>
              <a:rPr lang="es" sz="1800">
                <a:solidFill>
                  <a:srgbClr val="3D3E45"/>
                </a:solidFill>
                <a:latin typeface="Comic Sans MS"/>
                <a:ea typeface="Comic Sans MS"/>
                <a:cs typeface="Comic Sans MS"/>
                <a:sym typeface="Comic Sans MS"/>
              </a:rPr>
              <a:t>  manera</a:t>
            </a:r>
            <a:r>
              <a:rPr lang="es" sz="1800">
                <a:solidFill>
                  <a:srgbClr val="5D5F68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3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3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0" y="0"/>
            <a:ext cx="9150835" cy="687473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1" name="Shape 101"/>
          <p:cNvSpPr txBox="1"/>
          <p:nvPr/>
        </p:nvSpPr>
        <p:spPr>
          <a:xfrm>
            <a:off x="1028200" y="546525"/>
            <a:ext cx="7052099" cy="1745399"/>
          </a:xfrm>
          <a:prstGeom prst="rect">
            <a:avLst/>
          </a:prstGeom>
          <a:solidFill>
            <a:srgbClr val="FCE5CD"/>
          </a:solidFill>
          <a:ln w="114300" cap="flat">
            <a:solidFill>
              <a:srgbClr val="00FFFF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es" sz="1800" b="1">
                <a:solidFill>
                  <a:srgbClr val="3C78D8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 el derecho </a:t>
            </a:r>
            <a:r>
              <a:rPr lang="es" sz="1800">
                <a:solidFill>
                  <a:srgbClr val="3A3B42"/>
                </a:solidFill>
                <a:latin typeface="Comic Sans MS"/>
                <a:ea typeface="Comic Sans MS"/>
                <a:cs typeface="Comic Sans MS"/>
                <a:sym typeface="Comic Sans MS"/>
              </a:rPr>
              <a:t>a aprender sobre mi mismo/a en esta escuela: esto significa que seré libre de expresar mis sentimientos y opiniones sin ser interrumpido/a  o castigado/a</a:t>
            </a:r>
            <a:r>
              <a:rPr lang="es" sz="1800">
                <a:solidFill>
                  <a:srgbClr val="595963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</a:p>
          <a:p>
            <a:endParaRPr/>
          </a:p>
        </p:txBody>
      </p:sp>
      <p:sp>
        <p:nvSpPr>
          <p:cNvPr id="102" name="Shape 102"/>
          <p:cNvSpPr txBox="1"/>
          <p:nvPr/>
        </p:nvSpPr>
        <p:spPr>
          <a:xfrm>
            <a:off x="1028200" y="3731275"/>
            <a:ext cx="7052099" cy="2450700"/>
          </a:xfrm>
          <a:prstGeom prst="rect">
            <a:avLst/>
          </a:prstGeom>
          <a:solidFill>
            <a:srgbClr val="FFF2CC"/>
          </a:solidFill>
          <a:ln w="114300" cap="flat">
            <a:solidFill>
              <a:srgbClr val="00FFFF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es" sz="1800" b="1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 la responsabilidad </a:t>
            </a:r>
            <a:r>
              <a:rPr lang="es" sz="1800">
                <a:solidFill>
                  <a:srgbClr val="3A3B42"/>
                </a:solidFill>
                <a:latin typeface="Comic Sans MS"/>
                <a:ea typeface="Comic Sans MS"/>
                <a:cs typeface="Comic Sans MS"/>
                <a:sym typeface="Comic Sans MS"/>
              </a:rPr>
              <a:t>en esta escuela de aprender sobre mi mismo/a y sobre las demás personas</a:t>
            </a:r>
            <a:r>
              <a:rPr lang="es" sz="1800">
                <a:solidFill>
                  <a:srgbClr val="595963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lang="es" sz="1800">
                <a:solidFill>
                  <a:srgbClr val="3A3B42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esto significa que tendré libertad para expresar mis sentimientos y opiniones sin ser interrumpido/a o castigado/a; y no interrumpiré ni castigaré a las demás personas cuando expresen sus sentimientos y opiniones</a:t>
            </a:r>
            <a:r>
              <a:rPr lang="es" sz="1800">
                <a:solidFill>
                  <a:srgbClr val="747880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/>
        </p:nvSpPr>
        <p:spPr>
          <a:xfrm>
            <a:off x="-76800" y="0"/>
            <a:ext cx="9254491" cy="68571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8" name="Shape 108"/>
          <p:cNvSpPr txBox="1"/>
          <p:nvPr/>
        </p:nvSpPr>
        <p:spPr>
          <a:xfrm>
            <a:off x="358270" y="511350"/>
            <a:ext cx="1956900" cy="5835299"/>
          </a:xfrm>
          <a:prstGeom prst="rect">
            <a:avLst/>
          </a:prstGeom>
          <a:solidFill>
            <a:srgbClr val="FCE5CD"/>
          </a:solidFill>
          <a:ln w="114300" cap="flat">
            <a:solidFill>
              <a:schemeClr val="accent3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buNone/>
            </a:pPr>
            <a:r>
              <a:rPr lang="es" sz="1800" b="1">
                <a:solidFill>
                  <a:srgbClr val="3C78D8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 el derecho </a:t>
            </a:r>
            <a:r>
              <a:rPr lang="es" sz="1800">
                <a:solidFill>
                  <a:srgbClr val="3A3B42"/>
                </a:solidFill>
                <a:latin typeface="Comic Sans MS"/>
                <a:ea typeface="Comic Sans MS"/>
                <a:cs typeface="Comic Sans MS"/>
                <a:sym typeface="Comic Sans MS"/>
              </a:rPr>
              <a:t>a recibir ayuda para</a:t>
            </a:r>
          </a:p>
          <a:p>
            <a:pPr lvl="0" algn="ctr" rtl="0">
              <a:lnSpc>
                <a:spcPct val="115000"/>
              </a:lnSpc>
              <a:buNone/>
            </a:pPr>
            <a:r>
              <a:rPr lang="es" sz="1800">
                <a:solidFill>
                  <a:srgbClr val="3A3B42"/>
                </a:solidFill>
                <a:latin typeface="Comic Sans MS"/>
                <a:ea typeface="Comic Sans MS"/>
                <a:cs typeface="Comic Sans MS"/>
                <a:sym typeface="Comic Sans MS"/>
              </a:rPr>
              <a:t>aprender a autocontrolarme en esta</a:t>
            </a:r>
          </a:p>
          <a:p>
            <a:pPr lvl="0" algn="ctr" rtl="0">
              <a:lnSpc>
                <a:spcPct val="115000"/>
              </a:lnSpc>
              <a:buNone/>
            </a:pPr>
            <a:r>
              <a:rPr lang="es" sz="1800">
                <a:solidFill>
                  <a:srgbClr val="3A3B42"/>
                </a:solidFill>
                <a:latin typeface="Comic Sans MS"/>
                <a:ea typeface="Comic Sans MS"/>
                <a:cs typeface="Comic Sans MS"/>
                <a:sym typeface="Comic Sans MS"/>
              </a:rPr>
              <a:t>escuela: esto significa que nadie se quedará impasible mientras yo ultrajo</a:t>
            </a:r>
          </a:p>
          <a:p>
            <a:pPr lvl="0" algn="ctr" rtl="0">
              <a:lnSpc>
                <a:spcPct val="115000"/>
              </a:lnSpc>
              <a:buNone/>
            </a:pPr>
            <a:r>
              <a:rPr lang="es" sz="1800">
                <a:solidFill>
                  <a:srgbClr val="3A3B42"/>
                </a:solidFill>
                <a:latin typeface="Comic Sans MS"/>
                <a:ea typeface="Comic Sans MS"/>
                <a:cs typeface="Comic Sans MS"/>
                <a:sym typeface="Comic Sans MS"/>
              </a:rPr>
              <a:t>mis derechos. </a:t>
            </a:r>
          </a:p>
          <a:p>
            <a:endParaRPr/>
          </a:p>
          <a:p>
            <a:endParaRPr/>
          </a:p>
        </p:txBody>
      </p:sp>
      <p:sp>
        <p:nvSpPr>
          <p:cNvPr id="109" name="Shape 109"/>
          <p:cNvSpPr txBox="1"/>
          <p:nvPr/>
        </p:nvSpPr>
        <p:spPr>
          <a:xfrm>
            <a:off x="3108538" y="502350"/>
            <a:ext cx="3332100" cy="5853299"/>
          </a:xfrm>
          <a:prstGeom prst="rect">
            <a:avLst/>
          </a:prstGeom>
          <a:solidFill>
            <a:srgbClr val="FFF2CC"/>
          </a:solidFill>
          <a:ln w="114300" cap="flat">
            <a:solidFill>
              <a:srgbClr val="FF00FF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buNone/>
            </a:pPr>
            <a:r>
              <a:rPr lang="es" sz="1800" b="1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 la responsabilidad </a:t>
            </a:r>
            <a:r>
              <a:rPr lang="es" sz="1800">
                <a:solidFill>
                  <a:srgbClr val="3A3B42"/>
                </a:solidFill>
                <a:latin typeface="Comic Sans MS"/>
                <a:ea typeface="Comic Sans MS"/>
                <a:cs typeface="Comic Sans MS"/>
                <a:sym typeface="Comic Sans MS"/>
              </a:rPr>
              <a:t>de aprender a autocontrolarme en este centro educativo: esto significa que me esforzaré en ejercer mis derechos sin negar los mismos derechos a los</a:t>
            </a:r>
          </a:p>
          <a:p>
            <a:pPr lvl="0" algn="ctr" rtl="0">
              <a:lnSpc>
                <a:spcPct val="115000"/>
              </a:lnSpc>
              <a:buNone/>
            </a:pPr>
            <a:r>
              <a:rPr lang="es" sz="1800">
                <a:solidFill>
                  <a:srgbClr val="3A3B42"/>
                </a:solidFill>
                <a:latin typeface="Comic Sans MS"/>
                <a:ea typeface="Comic Sans MS"/>
                <a:cs typeface="Comic Sans MS"/>
                <a:sym typeface="Comic Sans MS"/>
              </a:rPr>
              <a:t>demás y esperaré ser corregido/a cuando abuse de los derechos de las demás personas, de la misma manera que esperaré que sean corregidas</a:t>
            </a:r>
          </a:p>
          <a:p>
            <a:pPr lvl="0" algn="ctr" rtl="0">
              <a:lnSpc>
                <a:spcPct val="115000"/>
              </a:lnSpc>
              <a:buNone/>
            </a:pPr>
            <a:r>
              <a:rPr lang="es" sz="1800">
                <a:solidFill>
                  <a:srgbClr val="3A3B42"/>
                </a:solidFill>
                <a:latin typeface="Comic Sans MS"/>
                <a:ea typeface="Comic Sans MS"/>
                <a:cs typeface="Comic Sans MS"/>
                <a:sym typeface="Comic Sans MS"/>
              </a:rPr>
              <a:t>cuando abusen de mis derechos. </a:t>
            </a:r>
          </a:p>
          <a:p>
            <a:pPr lvl="0" algn="ctr" rtl="0">
              <a:lnSpc>
                <a:spcPct val="115000"/>
              </a:lnSpc>
              <a:buNone/>
            </a:pPr>
            <a:r>
              <a:rPr lang="es" sz="1800" b="1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-112043" y="-6268"/>
            <a:ext cx="9347582" cy="704284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5" name="Shape 115"/>
          <p:cNvSpPr txBox="1"/>
          <p:nvPr/>
        </p:nvSpPr>
        <p:spPr>
          <a:xfrm>
            <a:off x="358270" y="511350"/>
            <a:ext cx="4761600" cy="1816499"/>
          </a:xfrm>
          <a:prstGeom prst="rect">
            <a:avLst/>
          </a:prstGeom>
          <a:solidFill>
            <a:srgbClr val="FFFF00"/>
          </a:solidFill>
          <a:ln w="114300" cap="flat">
            <a:solidFill>
              <a:schemeClr val="accent3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es" sz="1800" b="1">
                <a:solidFill>
                  <a:srgbClr val="3C78D8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 el derecho </a:t>
            </a:r>
            <a:r>
              <a:rPr lang="es" sz="1800">
                <a:solidFill>
                  <a:srgbClr val="3A3B42"/>
                </a:solidFill>
                <a:latin typeface="Comic Sans MS"/>
                <a:ea typeface="Comic Sans MS"/>
                <a:cs typeface="Comic Sans MS"/>
                <a:sym typeface="Comic Sans MS"/>
              </a:rPr>
              <a:t>a esperar que todos</a:t>
            </a:r>
          </a:p>
          <a:p>
            <a:pPr lvl="0" rtl="0">
              <a:lnSpc>
                <a:spcPct val="115000"/>
              </a:lnSpc>
              <a:buNone/>
            </a:pPr>
            <a:r>
              <a:rPr lang="es" sz="1800">
                <a:solidFill>
                  <a:srgbClr val="3A3B42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estos derechos sean respetados en cualquier circunstancia siempre y cuando yo ejerza mis responsabilidades. 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340650" y="5120162"/>
            <a:ext cx="8462699" cy="1492199"/>
          </a:xfrm>
          <a:prstGeom prst="rect">
            <a:avLst/>
          </a:prstGeom>
          <a:solidFill>
            <a:srgbClr val="00FF00"/>
          </a:solidFill>
          <a:ln w="114300" cap="flat">
            <a:solidFill>
              <a:schemeClr val="lt2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es" sz="1800" b="1">
                <a:solidFill>
                  <a:srgbClr val="38761D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Tengo la responsabilidad</a:t>
            </a:r>
            <a:r>
              <a:rPr lang="es" sz="1800" b="1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s" sz="1800">
                <a:solidFill>
                  <a:srgbClr val="3A3B42"/>
                </a:solidFill>
                <a:latin typeface="Comic Sans MS"/>
                <a:ea typeface="Comic Sans MS"/>
                <a:cs typeface="Comic Sans MS"/>
                <a:sym typeface="Comic Sans MS"/>
              </a:rPr>
              <a:t>en esta escuela de proteger mis derechos y los</a:t>
            </a:r>
          </a:p>
          <a:p>
            <a:pPr lvl="0" rtl="0">
              <a:lnSpc>
                <a:spcPct val="115000"/>
              </a:lnSpc>
              <a:buNone/>
            </a:pPr>
            <a:r>
              <a:rPr lang="es" sz="1800">
                <a:solidFill>
                  <a:srgbClr val="3A3B42"/>
                </a:solidFill>
                <a:latin typeface="Comic Sans MS"/>
                <a:ea typeface="Comic Sans MS"/>
                <a:cs typeface="Comic Sans MS"/>
                <a:sym typeface="Comic Sans MS"/>
              </a:rPr>
              <a:t>de las demás personas ejerciendo completamente mis responsabilidades</a:t>
            </a:r>
          </a:p>
          <a:p>
            <a:pPr lvl="0" rtl="0">
              <a:lnSpc>
                <a:spcPct val="115000"/>
              </a:lnSpc>
              <a:buNone/>
            </a:pPr>
            <a:r>
              <a:rPr lang="es" sz="1800">
                <a:solidFill>
                  <a:srgbClr val="3A3B42"/>
                </a:solidFill>
                <a:latin typeface="Comic Sans MS"/>
                <a:ea typeface="Comic Sans MS"/>
                <a:cs typeface="Comic Sans MS"/>
                <a:sym typeface="Comic Sans MS"/>
              </a:rPr>
              <a:t>en cualquier circunstancia.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6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4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537</Words>
  <Application>Microsoft Office PowerPoint</Application>
  <PresentationFormat>Presentación en pantalla (4:3)</PresentationFormat>
  <Paragraphs>76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/>
      <vt:lpstr>
     MIS RESPONSABILIDADES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
     MIS RESPONSABILIDADES</dc:title>
  <cp:lastModifiedBy>Mami</cp:lastModifiedBy>
  <cp:revision>1</cp:revision>
  <dcterms:modified xsi:type="dcterms:W3CDTF">2013-01-23T17:14:16Z</dcterms:modified>
</cp:coreProperties>
</file>